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0"/>
  </p:sldMasterIdLst>
  <p:notesMasterIdLst>
    <p:notesMasterId r:id="rId12"/>
  </p:notesMasterIdLst>
  <p:sldIdLst>
    <p:sldId id="550" r:id="rId11"/>
  </p:sldIdLst>
  <p:sldSz cx="41148000" cy="32918400"/>
  <p:notesSz cx="21126450" cy="32099250"/>
  <p:defaultTextStyle>
    <a:defPPr>
      <a:defRPr lang="en-US"/>
    </a:defPPr>
    <a:lvl1pPr marL="0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97885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9576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9365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91539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89424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8730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85193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83078" algn="l" defTabSz="99788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4" userDrawn="1">
          <p15:clr>
            <a:srgbClr val="A4A3A4"/>
          </p15:clr>
        </p15:guide>
        <p15:guide id="2" pos="25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ersche, Kelly J." initials="HKJ" lastIdx="6" clrIdx="0">
    <p:extLst>
      <p:ext uri="{19B8F6BF-5375-455C-9EA6-DF929625EA0E}">
        <p15:presenceInfo xmlns:p15="http://schemas.microsoft.com/office/powerpoint/2012/main" userId="S::hiersche.1@osu.edu::a8c554cd-c692-46a1-a617-ab337745b0a5" providerId="AD"/>
      </p:ext>
    </p:extLst>
  </p:cmAuthor>
  <p:cmAuthor id="2" name="Berry, Alexis M." initials="BM" lastIdx="1" clrIdx="1">
    <p:extLst>
      <p:ext uri="{19B8F6BF-5375-455C-9EA6-DF929625EA0E}">
        <p15:presenceInfo xmlns:p15="http://schemas.microsoft.com/office/powerpoint/2012/main" userId="S::berry.745@buckeyemail.osu.edu::64692c95-c019-4c11-b32c-fd3edb7fda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5A3"/>
    <a:srgbClr val="FFFFFF"/>
    <a:srgbClr val="000000"/>
    <a:srgbClr val="9B062D"/>
    <a:srgbClr val="CD1143"/>
    <a:srgbClr val="666666"/>
    <a:srgbClr val="777877"/>
    <a:srgbClr val="9B002D"/>
    <a:srgbClr val="CB2753"/>
    <a:srgbClr val="B8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89167C-2C1B-4A48-9992-1F1EC6DB6129}" v="3" dt="2025-04-09T16:56:05.5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0"/>
  </p:normalViewPr>
  <p:slideViewPr>
    <p:cSldViewPr snapToGrid="0">
      <p:cViewPr varScale="1">
        <p:scale>
          <a:sx n="23" d="100"/>
          <a:sy n="23" d="100"/>
        </p:scale>
        <p:origin x="2056" y="328"/>
      </p:cViewPr>
      <p:guideLst>
        <p:guide orient="horz" pos="20734"/>
        <p:guide pos="259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customXml" Target="../customXml/item7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5" Type="http://schemas.openxmlformats.org/officeDocument/2006/relationships/customXml" Target="../customXml/item5.xml"/><Relationship Id="rId15" Type="http://schemas.openxmlformats.org/officeDocument/2006/relationships/viewProps" Target="viewProps.xml"/><Relationship Id="rId10" Type="http://schemas.openxmlformats.org/officeDocument/2006/relationships/slideMaster" Target="slideMasters/slide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155113" cy="160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966575" y="0"/>
            <a:ext cx="9155113" cy="160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E2162-1C75-7547-8ABE-E49C61600F1B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92538" y="4013200"/>
            <a:ext cx="13541375" cy="10833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112963" y="15447963"/>
            <a:ext cx="16900525" cy="12639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489525"/>
            <a:ext cx="9155113" cy="160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966575" y="30489525"/>
            <a:ext cx="9155113" cy="160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2F1B-7792-E54B-AC4E-5D6044741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8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B9D8-AA28-3402-756E-B67C0C993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A2117-8108-CC77-123A-2A2494EC4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7AA5CE-1E9C-27ED-5DE2-28D8EC8F1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DF461-F3E5-DF71-EDED-1155B045D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B2F1B-7792-E54B-AC4E-5D6044741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86099" y="10204706"/>
            <a:ext cx="34975802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172200" y="18434306"/>
            <a:ext cx="28803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4192" y="2467087"/>
            <a:ext cx="38199612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4192" y="2467087"/>
            <a:ext cx="38199612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057401" y="7571234"/>
            <a:ext cx="1789938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1191222" y="7571234"/>
            <a:ext cx="1789938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4192" y="2467087"/>
            <a:ext cx="38199612" cy="2231380"/>
          </a:xfrm>
        </p:spPr>
        <p:txBody>
          <a:bodyPr lIns="0" tIns="0" rIns="0" bIns="0"/>
          <a:lstStyle>
            <a:lvl1pPr>
              <a:defRPr sz="1450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74192" y="2467089"/>
            <a:ext cx="38199612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1">
                <a:solidFill>
                  <a:srgbClr val="4140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57400" y="7571234"/>
            <a:ext cx="37033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990320" y="30614112"/>
            <a:ext cx="13167360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057401" y="30614112"/>
            <a:ext cx="9464040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9626563" y="30614112"/>
            <a:ext cx="9464040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997885">
        <a:defRPr>
          <a:latin typeface="+mn-lt"/>
          <a:ea typeface="+mn-ea"/>
          <a:cs typeface="+mn-cs"/>
        </a:defRPr>
      </a:lvl2pPr>
      <a:lvl3pPr marL="1995769">
        <a:defRPr>
          <a:latin typeface="+mn-lt"/>
          <a:ea typeface="+mn-ea"/>
          <a:cs typeface="+mn-cs"/>
        </a:defRPr>
      </a:lvl3pPr>
      <a:lvl4pPr marL="2993654">
        <a:defRPr>
          <a:latin typeface="+mn-lt"/>
          <a:ea typeface="+mn-ea"/>
          <a:cs typeface="+mn-cs"/>
        </a:defRPr>
      </a:lvl4pPr>
      <a:lvl5pPr marL="3991539">
        <a:defRPr>
          <a:latin typeface="+mn-lt"/>
          <a:ea typeface="+mn-ea"/>
          <a:cs typeface="+mn-cs"/>
        </a:defRPr>
      </a:lvl5pPr>
      <a:lvl6pPr marL="4989424">
        <a:defRPr>
          <a:latin typeface="+mn-lt"/>
          <a:ea typeface="+mn-ea"/>
          <a:cs typeface="+mn-cs"/>
        </a:defRPr>
      </a:lvl6pPr>
      <a:lvl7pPr marL="5987308">
        <a:defRPr>
          <a:latin typeface="+mn-lt"/>
          <a:ea typeface="+mn-ea"/>
          <a:cs typeface="+mn-cs"/>
        </a:defRPr>
      </a:lvl7pPr>
      <a:lvl8pPr marL="6985193">
        <a:defRPr>
          <a:latin typeface="+mn-lt"/>
          <a:ea typeface="+mn-ea"/>
          <a:cs typeface="+mn-cs"/>
        </a:defRPr>
      </a:lvl8pPr>
      <a:lvl9pPr marL="79830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7.emf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300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A33CAE-83CD-C99D-2DA0-FC4B58BF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A41E6B3-56D8-4BB3-AEC4-2CD0BC9FD079}"/>
              </a:ext>
            </a:extLst>
          </p:cNvPr>
          <p:cNvSpPr/>
          <p:nvPr/>
        </p:nvSpPr>
        <p:spPr>
          <a:xfrm>
            <a:off x="25603200" y="17077148"/>
            <a:ext cx="15103684" cy="70478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7EF637C-4FC8-11A7-83AF-A93CC5C48397}"/>
              </a:ext>
            </a:extLst>
          </p:cNvPr>
          <p:cNvSpPr/>
          <p:nvPr/>
        </p:nvSpPr>
        <p:spPr>
          <a:xfrm>
            <a:off x="-48126" y="31884273"/>
            <a:ext cx="41196127" cy="10341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highlight>
                <a:srgbClr val="800000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DB053-FB81-0B1D-D1DC-AB6B0AE0952D}"/>
              </a:ext>
            </a:extLst>
          </p:cNvPr>
          <p:cNvSpPr/>
          <p:nvPr/>
        </p:nvSpPr>
        <p:spPr>
          <a:xfrm>
            <a:off x="-54464" y="-79461"/>
            <a:ext cx="41202464" cy="4793262"/>
          </a:xfrm>
          <a:prstGeom prst="rect">
            <a:avLst/>
          </a:prstGeom>
          <a:solidFill>
            <a:srgbClr val="C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30CF2789-D115-9D28-48B0-527470B98E0C}"/>
              </a:ext>
            </a:extLst>
          </p:cNvPr>
          <p:cNvSpPr txBox="1"/>
          <p:nvPr/>
        </p:nvSpPr>
        <p:spPr>
          <a:xfrm>
            <a:off x="15431333" y="31894440"/>
            <a:ext cx="10824130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7305" algn="ctr">
              <a:lnSpc>
                <a:spcPct val="120000"/>
              </a:lnSpc>
            </a:pPr>
            <a:r>
              <a:rPr lang="en-US" sz="5000" b="1" spc="11">
                <a:solidFill>
                  <a:schemeClr val="bg1"/>
                </a:solidFill>
                <a:cs typeface="Arial" panose="020B0604020202020204" pitchFamily="34" charset="0"/>
              </a:rPr>
              <a:t>mindfulnesslab@osumc.edu</a:t>
            </a: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id="{3B305C00-89E8-A0AB-9D3D-694CEA0AEA03}"/>
              </a:ext>
            </a:extLst>
          </p:cNvPr>
          <p:cNvSpPr txBox="1">
            <a:spLocks/>
          </p:cNvSpPr>
          <p:nvPr/>
        </p:nvSpPr>
        <p:spPr>
          <a:xfrm>
            <a:off x="7002037" y="298502"/>
            <a:ext cx="27143926" cy="454187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7650" tIns="247650" rIns="247650" bIns="247650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6800" b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Aberrant Functional Connectivity (rsFC) Between </a:t>
            </a:r>
            <a:r>
              <a:rPr lang="en-US" sz="6800" b="1" dirty="0" err="1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Subgenual</a:t>
            </a:r>
            <a:r>
              <a:rPr lang="en-US" sz="6800" b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 ACC and Default Mode Network in Adults with History of Childhood Maltreatment</a:t>
            </a:r>
          </a:p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u="sng" dirty="0">
                <a:solidFill>
                  <a:srgbClr val="FFFFFF"/>
                </a:solidFill>
              </a:rPr>
              <a:t>Arushi Badola</a:t>
            </a:r>
            <a:r>
              <a:rPr lang="en-US" sz="4800" baseline="30000" dirty="0">
                <a:solidFill>
                  <a:srgbClr val="FFFFFF"/>
                </a:solidFill>
              </a:rPr>
              <a:t>1</a:t>
            </a:r>
            <a:r>
              <a:rPr lang="en-US" sz="4800" dirty="0">
                <a:solidFill>
                  <a:srgbClr val="FFFFFF"/>
                </a:solidFill>
              </a:rPr>
              <a:t>, Jagan Jimmy</a:t>
            </a:r>
            <a:r>
              <a:rPr lang="en-US" sz="4800" baseline="30000" dirty="0">
                <a:solidFill>
                  <a:srgbClr val="FFFFFF"/>
                </a:solidFill>
              </a:rPr>
              <a:t>1</a:t>
            </a:r>
            <a:r>
              <a:rPr lang="en-US" sz="4800" dirty="0">
                <a:solidFill>
                  <a:srgbClr val="FFFFFF"/>
                </a:solidFill>
              </a:rPr>
              <a:t>, Subhashini Madhavan</a:t>
            </a:r>
            <a:r>
              <a:rPr lang="en-US" sz="4800" baseline="30000" dirty="0">
                <a:solidFill>
                  <a:srgbClr val="FFFFFF"/>
                </a:solidFill>
              </a:rPr>
              <a:t>1</a:t>
            </a:r>
            <a:r>
              <a:rPr lang="en-US" sz="4800" dirty="0">
                <a:solidFill>
                  <a:srgbClr val="FFFFFF"/>
                </a:solidFill>
              </a:rPr>
              <a:t>, Wenfei Yu</a:t>
            </a:r>
            <a:r>
              <a:rPr lang="en-US" sz="4800" baseline="30000" dirty="0">
                <a:solidFill>
                  <a:srgbClr val="FFFFFF"/>
                </a:solidFill>
              </a:rPr>
              <a:t>1</a:t>
            </a:r>
            <a:r>
              <a:rPr lang="en-US" sz="4800" dirty="0">
                <a:solidFill>
                  <a:srgbClr val="FFFFFF"/>
                </a:solidFill>
              </a:rPr>
              <a:t>, Anthony P. King</a:t>
            </a:r>
            <a:r>
              <a:rPr lang="en-US" sz="4800" baseline="30000" dirty="0">
                <a:solidFill>
                  <a:srgbClr val="FFFFFF"/>
                </a:solidFill>
              </a:rPr>
              <a:t>1</a:t>
            </a:r>
            <a:endParaRPr lang="en-US" sz="4800" spc="-76" baseline="300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36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Psychiatry and Behavioral Health, The Ohio State University</a:t>
            </a:r>
          </a:p>
        </p:txBody>
      </p:sp>
      <p:sp>
        <p:nvSpPr>
          <p:cNvPr id="49" name="object 40">
            <a:extLst>
              <a:ext uri="{FF2B5EF4-FFF2-40B4-BE49-F238E27FC236}">
                <a16:creationId xmlns:a16="http://schemas.microsoft.com/office/drawing/2014/main" id="{9460E30F-3026-2F8B-F6B4-A09B2CBBEDDC}"/>
              </a:ext>
            </a:extLst>
          </p:cNvPr>
          <p:cNvSpPr txBox="1"/>
          <p:nvPr/>
        </p:nvSpPr>
        <p:spPr>
          <a:xfrm>
            <a:off x="3404255" y="31808263"/>
            <a:ext cx="7195563" cy="103412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7305" algn="ctr">
              <a:lnSpc>
                <a:spcPct val="120000"/>
              </a:lnSpc>
            </a:pPr>
            <a:r>
              <a:rPr lang="en-US" sz="6000" b="1" spc="11">
                <a:solidFill>
                  <a:schemeClr val="bg1"/>
                </a:solidFill>
                <a:cs typeface="Arial"/>
              </a:rPr>
              <a:t>OSU Mindfulness Lab</a:t>
            </a:r>
            <a:endParaRPr lang="en-US" sz="5400" b="1" spc="11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038" name="Picture 14" descr="Home">
            <a:extLst>
              <a:ext uri="{FF2B5EF4-FFF2-40B4-BE49-F238E27FC236}">
                <a16:creationId xmlns:a16="http://schemas.microsoft.com/office/drawing/2014/main" id="{2326B7AF-2A78-F644-962A-864E22289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46" y="714288"/>
            <a:ext cx="5188367" cy="337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61D4AD-EEA7-BD5E-81E4-362C6DFF7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7" y="688856"/>
            <a:ext cx="4625659" cy="35235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60CDEA-E4F8-E9AA-8BC4-73200595AF56}"/>
              </a:ext>
            </a:extLst>
          </p:cNvPr>
          <p:cNvSpPr txBox="1"/>
          <p:nvPr/>
        </p:nvSpPr>
        <p:spPr>
          <a:xfrm>
            <a:off x="28158361" y="31894440"/>
            <a:ext cx="104882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spc="11">
                <a:solidFill>
                  <a:schemeClr val="bg1"/>
                </a:solidFill>
                <a:cs typeface="Arial" panose="020B0604020202020204" pitchFamily="34" charset="0"/>
              </a:rPr>
              <a:t>https://u.osu.edu/mindfulnesslab/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3B95FF-C49C-E748-CCF9-75828FB522AB}"/>
              </a:ext>
            </a:extLst>
          </p:cNvPr>
          <p:cNvGrpSpPr/>
          <p:nvPr/>
        </p:nvGrpSpPr>
        <p:grpSpPr>
          <a:xfrm>
            <a:off x="568194" y="5020026"/>
            <a:ext cx="40211931" cy="27020088"/>
            <a:chOff x="391550" y="20571362"/>
            <a:chExt cx="40211931" cy="27020088"/>
          </a:xfrm>
        </p:grpSpPr>
        <p:sp>
          <p:nvSpPr>
            <p:cNvPr id="43" name="TextBox 1">
              <a:extLst>
                <a:ext uri="{FF2B5EF4-FFF2-40B4-BE49-F238E27FC236}">
                  <a16:creationId xmlns:a16="http://schemas.microsoft.com/office/drawing/2014/main" id="{753758EB-8436-0299-5178-AA4C45E61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550" y="20571362"/>
              <a:ext cx="13220972" cy="8617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5000" b="1">
                  <a:solidFill>
                    <a:schemeClr val="bg1"/>
                  </a:solidFill>
                  <a:latin typeface="Calibri" panose="020F0502020204030204" pitchFamily="34" charset="0"/>
                </a:rPr>
                <a:t>Background</a:t>
              </a:r>
            </a:p>
          </p:txBody>
        </p:sp>
        <p:sp>
          <p:nvSpPr>
            <p:cNvPr id="47" name="TextBox 1">
              <a:extLst>
                <a:ext uri="{FF2B5EF4-FFF2-40B4-BE49-F238E27FC236}">
                  <a16:creationId xmlns:a16="http://schemas.microsoft.com/office/drawing/2014/main" id="{FA673168-C05E-EDF5-A84D-8C7A704FB5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62850" y="20571362"/>
              <a:ext cx="13220972" cy="8617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5000" b="1">
                  <a:solidFill>
                    <a:schemeClr val="bg1"/>
                  </a:solidFill>
                  <a:latin typeface="Calibri" panose="020F0502020204030204" pitchFamily="34" charset="0"/>
                </a:rPr>
                <a:t>Methods</a:t>
              </a: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6294BB0-A45B-8D5C-EACD-9D617FA8F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88444" y="20571362"/>
              <a:ext cx="12915037" cy="86177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5000" b="1">
                  <a:solidFill>
                    <a:schemeClr val="bg1"/>
                  </a:solidFill>
                  <a:latin typeface="Calibri" panose="020F0502020204030204" pitchFamily="34" charset="0"/>
                </a:rPr>
                <a:t>Discussion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8BED6E-D713-C6BE-C153-E1377B59C0AE}"/>
                </a:ext>
              </a:extLst>
            </p:cNvPr>
            <p:cNvSpPr txBox="1"/>
            <p:nvPr/>
          </p:nvSpPr>
          <p:spPr>
            <a:xfrm>
              <a:off x="578308" y="21663861"/>
              <a:ext cx="12847455" cy="9910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Childhood maltreatment (CM) involves exposure to physical, sexual, and emotional abuse or neglect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2,3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CM doubles one’s risk of developing MDD in adulthood and is associated with greater MDD symptom severity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Previous studies have linked CM in Major Depressive Disorder (MDD) patients to increased default mode network (DMN) functional connectivity (FC) – a network involved in self-referential thinking and rumination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4,7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Depressive rumination is thought to contribute to increased FC between the ventromedial prefrontal cortex (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vmPFC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) and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subgenual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anterior cingulate cortex (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sgACC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vmPFC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is crucial in regulating the limbic network, specifically the amygdala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Alterations in FC between the DMN and the salience network (SN) or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fronto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-parietal network (FPN) have been found in MDD patients with a history of CM</a:t>
              </a:r>
              <a:r>
                <a:rPr lang="en-US" sz="3200" b="1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This study examined the resting-state functional connectivity (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rsFC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) patterns specific to CM in the DMN, SN and limbic networks in adults to identify the neural correlates of CM.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D4C82D-0402-6609-7458-B953D8B3B2A9}"/>
                </a:ext>
              </a:extLst>
            </p:cNvPr>
            <p:cNvSpPr txBox="1"/>
            <p:nvPr/>
          </p:nvSpPr>
          <p:spPr>
            <a:xfrm>
              <a:off x="13485166" y="45667590"/>
              <a:ext cx="11616587" cy="1923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sz="800" err="1">
                  <a:latin typeface="Arial" panose="020B0604020202020204" pitchFamily="34" charset="0"/>
                  <a:cs typeface="Arial" panose="020B0604020202020204" pitchFamily="34" charset="0"/>
                </a:rPr>
                <a:t>Klumparendt</a:t>
              </a:r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, A., Nelson, J., </a:t>
              </a:r>
              <a:r>
                <a:rPr lang="en-US" sz="800" err="1">
                  <a:latin typeface="Arial" panose="020B0604020202020204" pitchFamily="34" charset="0"/>
                  <a:cs typeface="Arial" panose="020B0604020202020204" pitchFamily="34" charset="0"/>
                </a:rPr>
                <a:t>Barenbrügge</a:t>
              </a:r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, J., &amp; </a:t>
              </a:r>
              <a:r>
                <a:rPr lang="en-US" sz="800" err="1">
                  <a:latin typeface="Arial" panose="020B0604020202020204" pitchFamily="34" charset="0"/>
                  <a:cs typeface="Arial" panose="020B0604020202020204" pitchFamily="34" charset="0"/>
                </a:rPr>
                <a:t>Ehring</a:t>
              </a:r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, T. (2019). Associations between childhood maltreatment and adult depression: a mediation analysis. BMC psychiatry, 19(1), 1-11.</a:t>
              </a:r>
              <a:endParaRPr lang="en-US" sz="80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2. Teicher, M. H., Samson, J. A., Anderson, C. M., &amp; Ohashi, K. (2016). The effects of childhood maltreatment on brain structure, function and connectivity. Nature reviews neuroscience, 17(10),  652-666.</a:t>
              </a:r>
            </a:p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3. Hoffmann, F., Viding, E., Puetz, V. B., </a:t>
              </a:r>
              <a:r>
                <a:rPr lang="en-US" sz="80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Gerin</a:t>
              </a: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M. I., Sethi, A., Rankin, G., &amp; McCrory, E. J.  (2018). Evidence for </a:t>
              </a:r>
              <a:r>
                <a:rPr lang="en-US" sz="80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depressogenic</a:t>
              </a: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spontaneous thoughts and altered resting-state connectivity in  adolescents with a maltreatment history. Journal of the American Academy of Child &amp; Adolescent  Psychiatry, 57(9), 687-695.</a:t>
              </a:r>
            </a:p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4. Teicher, M. H., &amp; Samson, J. A. (2016). Annual research review: enduring neurobiological effects  of childhood abuse and neglect. Journal of child psychology and psychiatry, 57(3), 241-266.</a:t>
              </a:r>
            </a:p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5. Demirtaş, M., </a:t>
              </a:r>
              <a:r>
                <a:rPr lang="en-US" sz="80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Tornador</a:t>
              </a: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C., Falcón, C., López‐</a:t>
              </a:r>
              <a:r>
                <a:rPr lang="en-US" sz="80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Solà</a:t>
              </a: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M., Hernández‐Ribas, R., Pujol, J., ... &amp; Deco, G. (2016). Dynamic functional connectivity reveals altered variability in functional  connectivity among patients with major depressive disorder. Human brain mapping, 37(8), 2918-2930.</a:t>
              </a:r>
              <a:endParaRPr lang="en-US" sz="8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R="0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6. Hamilton, J. P., Farmer, M., Fogelman, P., &amp; </a:t>
              </a:r>
              <a:r>
                <a:rPr lang="en-US" sz="800" err="1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Gotlib</a:t>
              </a:r>
              <a:r>
                <a:rPr lang="en-US" sz="80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I. H. (2015). Depressive rumination, the default-mode network, and the dark matter of clinical neuroscience. Biological Psychiatry, 78(4), 224-230.</a:t>
              </a:r>
              <a:endParaRPr lang="en-US" sz="80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200"/>
                </a:lnSpc>
              </a:pPr>
              <a:r>
                <a:rPr lang="en-US" sz="800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7. Chou, T., </a:t>
              </a:r>
              <a:r>
                <a:rPr lang="en-US" sz="800" b="0" i="0" err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Deckersbach</a:t>
              </a:r>
              <a:r>
                <a:rPr lang="en-US" sz="800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, T., Dougherty, D. D., &amp; Hooley, J. M. (2023). The default mode network and rumination in individuals at risk for depression. </a:t>
              </a:r>
              <a:r>
                <a:rPr lang="en-US" sz="800" b="0" i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Social Cognitive and Affective Neuroscience</a:t>
              </a:r>
              <a:r>
                <a:rPr lang="en-US" sz="800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, </a:t>
              </a:r>
              <a:r>
                <a:rPr lang="en-US" sz="800" b="0" i="1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18</a:t>
              </a:r>
              <a:r>
                <a:rPr lang="en-US" sz="800" b="0" i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(1), nsad032.</a:t>
              </a:r>
              <a:endParaRPr lang="en-US" sz="80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200"/>
                </a:lnSpc>
              </a:pPr>
              <a:r>
                <a:rPr lang="en-US" sz="800">
                  <a:solidFill>
                    <a:srgbClr val="22222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8. </a:t>
              </a:r>
              <a:r>
                <a:rPr lang="en-US" sz="800" b="0" i="0" err="1">
                  <a:solidFill>
                    <a:srgbClr val="1B1B1B"/>
                  </a:solidFill>
                  <a:effectLst/>
                  <a:latin typeface="Roboto Mono Web"/>
                </a:rPr>
                <a:t>Motzkin</a:t>
              </a:r>
              <a:r>
                <a:rPr lang="en-US" sz="800" b="0" i="0">
                  <a:solidFill>
                    <a:srgbClr val="1B1B1B"/>
                  </a:solidFill>
                  <a:effectLst/>
                  <a:latin typeface="Roboto Mono Web"/>
                </a:rPr>
                <a:t>, J. C., Philippi, C. L., Wolf, R. C., </a:t>
              </a:r>
              <a:r>
                <a:rPr lang="en-US" sz="800" b="0" i="0" err="1">
                  <a:solidFill>
                    <a:srgbClr val="1B1B1B"/>
                  </a:solidFill>
                  <a:effectLst/>
                  <a:latin typeface="Roboto Mono Web"/>
                </a:rPr>
                <a:t>Baskaya</a:t>
              </a:r>
              <a:r>
                <a:rPr lang="en-US" sz="800" b="0" i="0">
                  <a:solidFill>
                    <a:srgbClr val="1B1B1B"/>
                  </a:solidFill>
                  <a:effectLst/>
                  <a:latin typeface="Roboto Mono Web"/>
                </a:rPr>
                <a:t>, M. K., &amp; </a:t>
              </a:r>
              <a:r>
                <a:rPr lang="en-US" sz="800" b="0" i="0" err="1">
                  <a:solidFill>
                    <a:srgbClr val="1B1B1B"/>
                  </a:solidFill>
                  <a:effectLst/>
                  <a:latin typeface="Roboto Mono Web"/>
                </a:rPr>
                <a:t>Koenigs</a:t>
              </a:r>
              <a:r>
                <a:rPr lang="en-US" sz="800" b="0" i="0">
                  <a:solidFill>
                    <a:srgbClr val="1B1B1B"/>
                  </a:solidFill>
                  <a:effectLst/>
                  <a:latin typeface="Roboto Mono Web"/>
                </a:rPr>
                <a:t>, M. (2015). Ventromedial prefrontal cortex is critical for the regulation of amygdala activity in humans. </a:t>
              </a:r>
              <a:r>
                <a:rPr lang="en-US" sz="800" b="0" i="1">
                  <a:solidFill>
                    <a:srgbClr val="1B1B1B"/>
                  </a:solidFill>
                  <a:effectLst/>
                  <a:latin typeface="Roboto Mono Web"/>
                </a:rPr>
                <a:t>Biological psychiatry</a:t>
              </a:r>
              <a:r>
                <a:rPr lang="en-US" sz="800" b="0" i="0">
                  <a:solidFill>
                    <a:srgbClr val="1B1B1B"/>
                  </a:solidFill>
                  <a:effectLst/>
                  <a:latin typeface="Roboto Mono Web"/>
                </a:rPr>
                <a:t>, </a:t>
              </a:r>
              <a:r>
                <a:rPr lang="en-US" sz="800" b="0" i="1">
                  <a:solidFill>
                    <a:srgbClr val="1B1B1B"/>
                  </a:solidFill>
                  <a:effectLst/>
                  <a:latin typeface="Roboto Mono Web"/>
                </a:rPr>
                <a:t>77</a:t>
              </a:r>
              <a:r>
                <a:rPr lang="en-US" sz="800" b="0" i="0">
                  <a:solidFill>
                    <a:srgbClr val="1B1B1B"/>
                  </a:solidFill>
                  <a:effectLst/>
                  <a:latin typeface="Roboto Mono Web"/>
                </a:rPr>
                <a:t>(3), 276–284. https://doi.org/10.1016/j.biopsych.2014.02.014</a:t>
              </a:r>
              <a:endParaRPr lang="en-US" sz="80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ts val="1200"/>
                </a:lnSpc>
              </a:pPr>
              <a:endParaRPr lang="en-US" sz="80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7D1AE7-96D6-1648-7C8D-FCE11444E21B}"/>
                </a:ext>
              </a:extLst>
            </p:cNvPr>
            <p:cNvSpPr txBox="1"/>
            <p:nvPr/>
          </p:nvSpPr>
          <p:spPr>
            <a:xfrm>
              <a:off x="14239603" y="21663861"/>
              <a:ext cx="12787373" cy="11203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56 adults with trauma exposure and clinically significant symptoms of PTSD were studied. Twenty of these adults reported history of CM as determined by the Childhood Trauma Questionnaire (CTQ).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3T fMRI scans were collected during resting state. Participants focused on a fixation “plus sign” and let their minds wander freely for 8 minutes.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Seed-based subject level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rsFC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T-maps were generated using CONN toolbox and entered into second-level random effects model in SPM12 to test the main effects of CM.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Second-level maps were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thresholded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at p&lt;.005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unc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Regions of interest (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sgACC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vmPFC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rACC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 and amygdala) were used to examine whether individuals reporting CM differed from individuals reporting no CM in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rsFC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Z-score images from the effects analyses (two-sample t-tests) implemented in SPM12.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Small volume correction used for amygdala </a:t>
              </a:r>
              <a:r>
                <a:rPr lang="en-US" sz="32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rsFC</a:t>
              </a: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Correlational analysis was completed using SPSS.</a:t>
              </a:r>
            </a:p>
            <a:p>
              <a:pPr>
                <a:spcAft>
                  <a:spcPts val="600"/>
                </a:spcAft>
              </a:pP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571500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E68690-0644-D35B-F52D-93ACC2FDB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7789" y="31839250"/>
            <a:ext cx="1072613" cy="1072613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BD0AAEA-2C55-9194-B5A1-DE1417BDE4B4}"/>
              </a:ext>
            </a:extLst>
          </p:cNvPr>
          <p:cNvSpPr/>
          <p:nvPr/>
        </p:nvSpPr>
        <p:spPr>
          <a:xfrm>
            <a:off x="331442" y="24342705"/>
            <a:ext cx="13080243" cy="7389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">
            <a:extLst>
              <a:ext uri="{FF2B5EF4-FFF2-40B4-BE49-F238E27FC236}">
                <a16:creationId xmlns:a16="http://schemas.microsoft.com/office/drawing/2014/main" id="{CF5EF919-2D6D-200C-FF09-EBCE96B79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499" y="16087577"/>
            <a:ext cx="40410385" cy="8825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5000" b="1">
                <a:solidFill>
                  <a:schemeClr val="bg1"/>
                </a:solidFill>
                <a:latin typeface="Calibri" panose="020F0502020204030204" pitchFamily="34" charset="0"/>
              </a:rPr>
              <a:t>Results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3574E-E948-F1A2-484D-5B80113CF147}"/>
              </a:ext>
            </a:extLst>
          </p:cNvPr>
          <p:cNvGrpSpPr/>
          <p:nvPr/>
        </p:nvGrpSpPr>
        <p:grpSpPr>
          <a:xfrm>
            <a:off x="13659629" y="24342705"/>
            <a:ext cx="11670007" cy="5740911"/>
            <a:chOff x="20838798" y="24451881"/>
            <a:chExt cx="10808252" cy="5569273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0A4B844-7F81-F3D7-4297-BDFF9706CA05}"/>
                </a:ext>
              </a:extLst>
            </p:cNvPr>
            <p:cNvSpPr/>
            <p:nvPr/>
          </p:nvSpPr>
          <p:spPr>
            <a:xfrm>
              <a:off x="20838798" y="24451881"/>
              <a:ext cx="10808252" cy="55692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A9DD602-CE41-036F-27BC-4DAA00B95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0" t="12084" r="3545" b="12702"/>
            <a:stretch/>
          </p:blipFill>
          <p:spPr>
            <a:xfrm>
              <a:off x="21132173" y="26697052"/>
              <a:ext cx="10114186" cy="292634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8950C0-FB2F-1F95-6CCD-2F715383EB6B}"/>
                </a:ext>
              </a:extLst>
            </p:cNvPr>
            <p:cNvSpPr txBox="1"/>
            <p:nvPr/>
          </p:nvSpPr>
          <p:spPr>
            <a:xfrm>
              <a:off x="21290607" y="24671090"/>
              <a:ext cx="9696226" cy="1569660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Pearson correlation between FC and reflective rumination, and self-report measures and brooding rumination (* &lt;.05, ** &lt;.01, *** &lt;.001)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A871B2-5A19-ADEE-A636-781B4569F0C7}"/>
              </a:ext>
            </a:extLst>
          </p:cNvPr>
          <p:cNvGrpSpPr/>
          <p:nvPr/>
        </p:nvGrpSpPr>
        <p:grpSpPr>
          <a:xfrm>
            <a:off x="331442" y="17080409"/>
            <a:ext cx="17729416" cy="7047847"/>
            <a:chOff x="22259283" y="17083361"/>
            <a:chExt cx="17729416" cy="7047847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38C31DA-AEC4-56CA-7BDC-A2F097D801A9}"/>
                </a:ext>
              </a:extLst>
            </p:cNvPr>
            <p:cNvSpPr/>
            <p:nvPr/>
          </p:nvSpPr>
          <p:spPr>
            <a:xfrm>
              <a:off x="22259283" y="17083361"/>
              <a:ext cx="16945617" cy="70478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3E16B3-8734-A044-2182-96A04E60C3F2}"/>
                </a:ext>
              </a:extLst>
            </p:cNvPr>
            <p:cNvGrpSpPr/>
            <p:nvPr/>
          </p:nvGrpSpPr>
          <p:grpSpPr>
            <a:xfrm>
              <a:off x="22821757" y="18605755"/>
              <a:ext cx="17166942" cy="4762400"/>
              <a:chOff x="22872557" y="7480555"/>
              <a:chExt cx="17166942" cy="47624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BBAB3B-0AA6-17A4-EE87-6A8A94D7DBF3}"/>
                  </a:ext>
                </a:extLst>
              </p:cNvPr>
              <p:cNvSpPr txBox="1"/>
              <p:nvPr/>
            </p:nvSpPr>
            <p:spPr>
              <a:xfrm>
                <a:off x="35112425" y="8199120"/>
                <a:ext cx="4927074" cy="353943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3200" b="1"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pPr algn="l"/>
                <a:r>
                  <a:rPr lang="en-US"/>
                  <a:t>	rACC</a:t>
                </a:r>
              </a:p>
              <a:p>
                <a:pPr algn="l"/>
                <a:r>
                  <a:rPr lang="en-US"/>
                  <a:t>	vmPFC</a:t>
                </a:r>
              </a:p>
              <a:p>
                <a:pPr algn="l"/>
                <a:r>
                  <a:rPr lang="en-US"/>
                  <a:t>	sgACC</a:t>
                </a:r>
              </a:p>
              <a:p>
                <a:pPr algn="l"/>
                <a:r>
                  <a:rPr lang="en-US"/>
                  <a:t>	Amygdala</a:t>
                </a:r>
              </a:p>
              <a:p>
                <a:pPr algn="l"/>
                <a:endParaRPr lang="en-US"/>
              </a:p>
              <a:p>
                <a:pPr algn="l"/>
                <a:r>
                  <a:rPr lang="en-US"/>
                  <a:t>	Decreased FC</a:t>
                </a:r>
              </a:p>
              <a:p>
                <a:pPr algn="l"/>
                <a:r>
                  <a:rPr lang="en-US"/>
                  <a:t>	Increased FC</a:t>
                </a: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4945888-DDB0-B7DC-BFDF-9A220136D3F9}"/>
                  </a:ext>
                </a:extLst>
              </p:cNvPr>
              <p:cNvGrpSpPr/>
              <p:nvPr/>
            </p:nvGrpSpPr>
            <p:grpSpPr>
              <a:xfrm>
                <a:off x="22872557" y="7480555"/>
                <a:ext cx="13155462" cy="4762400"/>
                <a:chOff x="22872557" y="7480555"/>
                <a:chExt cx="13155462" cy="476240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172308CF-D871-4D6B-B4F9-4395DFA60BB1}"/>
                    </a:ext>
                  </a:extLst>
                </p:cNvPr>
                <p:cNvGrpSpPr/>
                <p:nvPr/>
              </p:nvGrpSpPr>
              <p:grpSpPr>
                <a:xfrm>
                  <a:off x="22872557" y="7480555"/>
                  <a:ext cx="11497615" cy="4762400"/>
                  <a:chOff x="22872557" y="7480555"/>
                  <a:chExt cx="11497615" cy="4762400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823DEA9-0CBB-F051-D4AE-5B1A661379E2}"/>
                      </a:ext>
                    </a:extLst>
                  </p:cNvPr>
                  <p:cNvGrpSpPr/>
                  <p:nvPr/>
                </p:nvGrpSpPr>
                <p:grpSpPr>
                  <a:xfrm>
                    <a:off x="29451098" y="7531757"/>
                    <a:ext cx="4919074" cy="4711198"/>
                    <a:chOff x="23698305" y="12236592"/>
                    <a:chExt cx="11644196" cy="11165668"/>
                  </a:xfrm>
                </p:grpSpPr>
                <p:pic>
                  <p:nvPicPr>
                    <p:cNvPr id="59" name="Picture 58">
                      <a:extLst>
                        <a:ext uri="{FF2B5EF4-FFF2-40B4-BE49-F238E27FC236}">
                          <a16:creationId xmlns:a16="http://schemas.microsoft.com/office/drawing/2014/main" id="{AAFA7A73-89D8-9AFA-9A4F-7746CC0451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3698305" y="12236592"/>
                      <a:ext cx="11644196" cy="1116566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3D1D5068-1C93-274F-660E-A24B8FC87A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14869" y="20127818"/>
                      <a:ext cx="1138006" cy="1235554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381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163">
                        <a:solidFill>
                          <a:srgbClr val="FFFF00"/>
                        </a:solidFill>
                      </a:endParaRPr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764E37-C5C6-9288-6D04-BA3762FC5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87422" y="20154876"/>
                      <a:ext cx="1138006" cy="1235553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 w="381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163">
                        <a:solidFill>
                          <a:srgbClr val="FFFF00"/>
                        </a:solidFill>
                      </a:endParaRPr>
                    </a:p>
                  </p:txBody>
                </p:sp>
              </p:grpSp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6098010B-4B32-DC14-7D3C-BD8B2978D6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2872557" y="7480555"/>
                    <a:ext cx="5635707" cy="4711198"/>
                  </a:xfrm>
                  <a:prstGeom prst="rect">
                    <a:avLst/>
                  </a:prstGeom>
                </p:spPr>
              </p:pic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67011D2F-7A4B-62C8-9813-73A6FF7A5E0F}"/>
                      </a:ext>
                    </a:extLst>
                  </p:cNvPr>
                  <p:cNvSpPr/>
                  <p:nvPr/>
                </p:nvSpPr>
                <p:spPr>
                  <a:xfrm>
                    <a:off x="27391597" y="10427975"/>
                    <a:ext cx="424501" cy="492719"/>
                  </a:xfrm>
                  <a:prstGeom prst="ellipse">
                    <a:avLst/>
                  </a:prstGeom>
                  <a:solidFill>
                    <a:srgbClr val="00B0F0"/>
                  </a:solidFill>
                  <a:ln w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163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A206332F-8BA7-5A32-6F77-D9DA972AC284}"/>
                      </a:ext>
                    </a:extLst>
                  </p:cNvPr>
                  <p:cNvSpPr/>
                  <p:nvPr/>
                </p:nvSpPr>
                <p:spPr>
                  <a:xfrm>
                    <a:off x="26496232" y="10438821"/>
                    <a:ext cx="424501" cy="457114"/>
                  </a:xfrm>
                  <a:prstGeom prst="ellipse">
                    <a:avLst/>
                  </a:prstGeom>
                  <a:solidFill>
                    <a:srgbClr val="C00000"/>
                  </a:solidFill>
                  <a:ln w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163">
                      <a:solidFill>
                        <a:srgbClr val="FFFF00"/>
                      </a:solidFill>
                    </a:endParaRPr>
                  </a:p>
                </p:txBody>
              </p: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F60D21D6-4894-F599-3253-3BAA1BEB0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7687153" y="9877022"/>
                    <a:ext cx="3418492" cy="1043672"/>
                  </a:xfrm>
                  <a:prstGeom prst="straightConnector1">
                    <a:avLst/>
                  </a:prstGeom>
                  <a:ln w="76200">
                    <a:solidFill>
                      <a:schemeClr val="accent6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CAC5D508-72E6-47E1-747B-B02EF8069551}"/>
                      </a:ext>
                    </a:extLst>
                  </p:cNvPr>
                  <p:cNvSpPr/>
                  <p:nvPr/>
                </p:nvSpPr>
                <p:spPr>
                  <a:xfrm rot="931221">
                    <a:off x="27068016" y="9572661"/>
                    <a:ext cx="523359" cy="787202"/>
                  </a:xfrm>
                  <a:prstGeom prst="ellipse">
                    <a:avLst/>
                  </a:prstGeom>
                  <a:solidFill>
                    <a:srgbClr val="FFFF00"/>
                  </a:solidFill>
                  <a:ln w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D1F992EE-382B-8D3E-E309-6721053001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7910621" y="10667378"/>
                  <a:ext cx="3143696" cy="439257"/>
                </a:xfrm>
                <a:prstGeom prst="straightConnector1">
                  <a:avLst/>
                </a:prstGeom>
                <a:ln w="76200">
                  <a:solidFill>
                    <a:schemeClr val="accent6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2769E44-BFBD-CA5D-032F-D17E7DD71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6920733" y="10887006"/>
                  <a:ext cx="4133584" cy="369908"/>
                </a:xfrm>
                <a:prstGeom prst="straightConnector1">
                  <a:avLst/>
                </a:prstGeom>
                <a:ln w="76200">
                  <a:solidFill>
                    <a:srgbClr val="E955A3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55AC18E1-6FEE-517B-69B3-C58B40E1233E}"/>
                    </a:ext>
                  </a:extLst>
                </p:cNvPr>
                <p:cNvSpPr/>
                <p:nvPr/>
              </p:nvSpPr>
              <p:spPr>
                <a:xfrm>
                  <a:off x="35616539" y="8295243"/>
                  <a:ext cx="411480" cy="411480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1FF40BA-A8F7-03C2-9642-0BA97B69D850}"/>
                    </a:ext>
                  </a:extLst>
                </p:cNvPr>
                <p:cNvSpPr/>
                <p:nvPr/>
              </p:nvSpPr>
              <p:spPr>
                <a:xfrm>
                  <a:off x="35616539" y="8812351"/>
                  <a:ext cx="411480" cy="411480"/>
                </a:xfrm>
                <a:prstGeom prst="rect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AB8F3BC-E558-89E8-2CB5-FFD6A684C9E9}"/>
                    </a:ext>
                  </a:extLst>
                </p:cNvPr>
                <p:cNvSpPr/>
                <p:nvPr/>
              </p:nvSpPr>
              <p:spPr>
                <a:xfrm>
                  <a:off x="35616539" y="9334079"/>
                  <a:ext cx="411480" cy="411480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2000522D-FD83-5E41-DBEB-3BF41F09643D}"/>
                    </a:ext>
                  </a:extLst>
                </p:cNvPr>
                <p:cNvSpPr/>
                <p:nvPr/>
              </p:nvSpPr>
              <p:spPr>
                <a:xfrm>
                  <a:off x="35616539" y="9860974"/>
                  <a:ext cx="411480" cy="411480"/>
                </a:xfrm>
                <a:prstGeom prst="rect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E9CCE354-EF47-EDD2-D08A-F6FBDF4F46E9}"/>
                    </a:ext>
                  </a:extLst>
                </p:cNvPr>
                <p:cNvSpPr/>
                <p:nvPr/>
              </p:nvSpPr>
              <p:spPr>
                <a:xfrm>
                  <a:off x="35613239" y="10725121"/>
                  <a:ext cx="411480" cy="411480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54355416-1BE2-E15A-BEC3-C09093C9100F}"/>
                    </a:ext>
                  </a:extLst>
                </p:cNvPr>
                <p:cNvSpPr/>
                <p:nvPr/>
              </p:nvSpPr>
              <p:spPr>
                <a:xfrm>
                  <a:off x="35613239" y="11252016"/>
                  <a:ext cx="411480" cy="411480"/>
                </a:xfrm>
                <a:prstGeom prst="rect">
                  <a:avLst/>
                </a:prstGeom>
                <a:solidFill>
                  <a:srgbClr val="E955A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319891-74C7-D88A-76D4-0E867FC5634D}"/>
                </a:ext>
              </a:extLst>
            </p:cNvPr>
            <p:cNvSpPr txBox="1"/>
            <p:nvPr/>
          </p:nvSpPr>
          <p:spPr>
            <a:xfrm>
              <a:off x="22259283" y="17547019"/>
              <a:ext cx="17455099" cy="584775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Visualization of expected rsFC with Amygdala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159FCF-7F7E-5AE0-1EAD-E7790A68E4B5}"/>
              </a:ext>
            </a:extLst>
          </p:cNvPr>
          <p:cNvGrpSpPr/>
          <p:nvPr/>
        </p:nvGrpSpPr>
        <p:grpSpPr>
          <a:xfrm>
            <a:off x="17563549" y="17077148"/>
            <a:ext cx="7766088" cy="7047847"/>
            <a:chOff x="17837869" y="17118846"/>
            <a:chExt cx="7766088" cy="700614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A8CBBB1-D70D-A7C9-1304-3DFC717B796D}"/>
                </a:ext>
              </a:extLst>
            </p:cNvPr>
            <p:cNvSpPr/>
            <p:nvPr/>
          </p:nvSpPr>
          <p:spPr>
            <a:xfrm>
              <a:off x="17837869" y="17118846"/>
              <a:ext cx="7766088" cy="70061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46" name="Object 45">
              <a:extLst>
                <a:ext uri="{FF2B5EF4-FFF2-40B4-BE49-F238E27FC236}">
                  <a16:creationId xmlns:a16="http://schemas.microsoft.com/office/drawing/2014/main" id="{0191AE2F-F131-8154-E4D6-6F2C27905B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2530554"/>
                </p:ext>
              </p:extLst>
            </p:nvPr>
          </p:nvGraphicFramePr>
          <p:xfrm>
            <a:off x="18932354" y="18264532"/>
            <a:ext cx="5893606" cy="5790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0" imgW="3413366" imgH="3353119" progId="Prism9.Document">
                    <p:embed/>
                  </p:oleObj>
                </mc:Choice>
                <mc:Fallback>
                  <p:oleObj name="Prism 9" r:id="rId10" imgW="3413366" imgH="3353119" progId="Prism9.Document">
                    <p:embed/>
                    <p:pic>
                      <p:nvPicPr>
                        <p:cNvPr id="46" name="Object 45">
                          <a:extLst>
                            <a:ext uri="{FF2B5EF4-FFF2-40B4-BE49-F238E27FC236}">
                              <a16:creationId xmlns:a16="http://schemas.microsoft.com/office/drawing/2014/main" id="{0191AE2F-F131-8154-E4D6-6F2C27905B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8932354" y="18264532"/>
                          <a:ext cx="5893606" cy="5790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5E481C-F59D-1448-8479-1AC30F81CB85}"/>
                </a:ext>
              </a:extLst>
            </p:cNvPr>
            <p:cNvSpPr txBox="1"/>
            <p:nvPr/>
          </p:nvSpPr>
          <p:spPr>
            <a:xfrm>
              <a:off x="17879342" y="17366581"/>
              <a:ext cx="7724615" cy="1108813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/>
                <a:t>sgACC FC was greater with more forms of CM reported by participants</a:t>
              </a:r>
            </a:p>
          </p:txBody>
        </p:sp>
      </p:grpSp>
      <p:pic>
        <p:nvPicPr>
          <p:cNvPr id="26" name="Picture 25" descr="A computer screen shot of a person&#10;&#10;Description automatically generated">
            <a:extLst>
              <a:ext uri="{FF2B5EF4-FFF2-40B4-BE49-F238E27FC236}">
                <a16:creationId xmlns:a16="http://schemas.microsoft.com/office/drawing/2014/main" id="{5288D5BC-B05E-670F-8FD5-BAFF97EAC0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1021" t="36714" r="44454" b="48190"/>
          <a:stretch/>
        </p:blipFill>
        <p:spPr bwMode="auto">
          <a:xfrm>
            <a:off x="29955841" y="17209310"/>
            <a:ext cx="1832238" cy="3411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 descr="A computer screen shot of a person&#10;&#10;Description automatically generated">
            <a:extLst>
              <a:ext uri="{FF2B5EF4-FFF2-40B4-BE49-F238E27FC236}">
                <a16:creationId xmlns:a16="http://schemas.microsoft.com/office/drawing/2014/main" id="{25739AF6-92DF-3663-35D0-F859762084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9669" t="37301" r="50289" b="48191"/>
          <a:stretch/>
        </p:blipFill>
        <p:spPr bwMode="auto">
          <a:xfrm>
            <a:off x="25715877" y="20602845"/>
            <a:ext cx="4231208" cy="3411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E7A0674-7ACB-E04C-ED01-28BCFCD1BD1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048" t="54658" r="47436" b="29755"/>
          <a:stretch/>
        </p:blipFill>
        <p:spPr bwMode="auto">
          <a:xfrm>
            <a:off x="29947085" y="20655339"/>
            <a:ext cx="10620100" cy="33836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2D25B19-9F90-C7B1-8098-CF0D5EBCEAC3}"/>
              </a:ext>
            </a:extLst>
          </p:cNvPr>
          <p:cNvSpPr txBox="1"/>
          <p:nvPr/>
        </p:nvSpPr>
        <p:spPr>
          <a:xfrm>
            <a:off x="32696175" y="18175173"/>
            <a:ext cx="6198220" cy="1569660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Increased </a:t>
            </a:r>
            <a:r>
              <a:rPr lang="en-US" err="1"/>
              <a:t>rsFC</a:t>
            </a:r>
            <a:r>
              <a:rPr lang="en-US"/>
              <a:t> between </a:t>
            </a:r>
          </a:p>
          <a:p>
            <a:r>
              <a:rPr lang="en-US" err="1"/>
              <a:t>sgACC</a:t>
            </a:r>
            <a:r>
              <a:rPr lang="en-US"/>
              <a:t> seed, </a:t>
            </a:r>
            <a:r>
              <a:rPr lang="en-US" err="1"/>
              <a:t>vmPFC</a:t>
            </a:r>
            <a:r>
              <a:rPr lang="en-US"/>
              <a:t>, </a:t>
            </a:r>
            <a:r>
              <a:rPr lang="en-US" err="1"/>
              <a:t>sgACC</a:t>
            </a:r>
            <a:endParaRPr lang="en-US"/>
          </a:p>
          <a:p>
            <a:r>
              <a:rPr lang="en-US"/>
              <a:t>in adults with CM history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56E987-D0B7-B5F6-3262-F0B0FA70022A}"/>
              </a:ext>
            </a:extLst>
          </p:cNvPr>
          <p:cNvSpPr/>
          <p:nvPr/>
        </p:nvSpPr>
        <p:spPr>
          <a:xfrm>
            <a:off x="25603199" y="24342706"/>
            <a:ext cx="15103685" cy="6840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0372D6B-8746-A6F8-452B-22B60251AC95}"/>
              </a:ext>
            </a:extLst>
          </p:cNvPr>
          <p:cNvGrpSpPr/>
          <p:nvPr/>
        </p:nvGrpSpPr>
        <p:grpSpPr>
          <a:xfrm>
            <a:off x="25728575" y="24471692"/>
            <a:ext cx="14858065" cy="6600726"/>
            <a:chOff x="9077687" y="20152130"/>
            <a:chExt cx="14858065" cy="6600726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ADB590D-7710-1E3D-BF1C-67AF945F1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9892" t="14053" r="48495" b="70729"/>
            <a:stretch/>
          </p:blipFill>
          <p:spPr>
            <a:xfrm>
              <a:off x="9078389" y="20152130"/>
              <a:ext cx="4231211" cy="31193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51B2696-16D1-EF98-93F5-3D0CD9C1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9924" t="30023" r="48500" b="53045"/>
            <a:stretch/>
          </p:blipFill>
          <p:spPr>
            <a:xfrm>
              <a:off x="9077687" y="23271480"/>
              <a:ext cx="4231211" cy="348137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6E22A78-61E5-E246-7DD3-33CBE4A8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52822" t="29698" r="42559" b="52356"/>
            <a:stretch/>
          </p:blipFill>
          <p:spPr>
            <a:xfrm>
              <a:off x="13311816" y="20152130"/>
              <a:ext cx="1920725" cy="419733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3CF88EB-425C-2BA3-94A2-B6E24904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33911" t="61085" r="34310" b="28571"/>
            <a:stretch/>
          </p:blipFill>
          <p:spPr>
            <a:xfrm>
              <a:off x="13315652" y="24265484"/>
              <a:ext cx="10620100" cy="1944353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8AFE27D-98A1-E61E-FDB7-9973087F24A9}"/>
              </a:ext>
            </a:extLst>
          </p:cNvPr>
          <p:cNvSpPr txBox="1"/>
          <p:nvPr/>
        </p:nvSpPr>
        <p:spPr>
          <a:xfrm>
            <a:off x="32020211" y="25779790"/>
            <a:ext cx="7829548" cy="1569660"/>
          </a:xfrm>
          <a:prstGeom prst="rect">
            <a:avLst/>
          </a:prstGeom>
          <a:noFill/>
          <a:ln w="76200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Decreased rsFC between</a:t>
            </a:r>
          </a:p>
          <a:p>
            <a:r>
              <a:rPr lang="en-US"/>
              <a:t>Amygdala and </a:t>
            </a:r>
            <a:r>
              <a:rPr lang="en-US" err="1"/>
              <a:t>rACC</a:t>
            </a:r>
            <a:endParaRPr lang="en-US"/>
          </a:p>
          <a:p>
            <a:r>
              <a:rPr lang="en-US"/>
              <a:t>in adults with CM history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123289-BBF7-E811-E4F2-4623491503BB}"/>
              </a:ext>
            </a:extLst>
          </p:cNvPr>
          <p:cNvGrpSpPr/>
          <p:nvPr/>
        </p:nvGrpSpPr>
        <p:grpSpPr>
          <a:xfrm>
            <a:off x="25715877" y="17218567"/>
            <a:ext cx="4231210" cy="3408680"/>
            <a:chOff x="18719863" y="18442681"/>
            <a:chExt cx="4231210" cy="3408680"/>
          </a:xfrm>
        </p:grpSpPr>
        <p:pic>
          <p:nvPicPr>
            <p:cNvPr id="78" name="Picture 77" descr="A computer screen shot of a person&#10;&#10;Description automatically generated">
              <a:extLst>
                <a:ext uri="{FF2B5EF4-FFF2-40B4-BE49-F238E27FC236}">
                  <a16:creationId xmlns:a16="http://schemas.microsoft.com/office/drawing/2014/main" id="{89B1B5FA-9D42-021B-496E-7401B9160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9669" t="21940" r="50289" b="63563"/>
            <a:stretch/>
          </p:blipFill>
          <p:spPr bwMode="auto">
            <a:xfrm>
              <a:off x="18719863" y="18442681"/>
              <a:ext cx="4231210" cy="34086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B0E3DA0-214D-A36B-CE18-49DF4AFE2207}"/>
                </a:ext>
              </a:extLst>
            </p:cNvPr>
            <p:cNvSpPr/>
            <p:nvPr/>
          </p:nvSpPr>
          <p:spPr>
            <a:xfrm>
              <a:off x="21536092" y="20514808"/>
              <a:ext cx="227001" cy="2316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1" name="Content Placeholder 5">
            <a:extLst>
              <a:ext uri="{FF2B5EF4-FFF2-40B4-BE49-F238E27FC236}">
                <a16:creationId xmlns:a16="http://schemas.microsoft.com/office/drawing/2014/main" id="{D2BB333D-1A60-EF1D-8C6B-FED2C4FF504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40122296"/>
              </p:ext>
            </p:extLst>
          </p:nvPr>
        </p:nvGraphicFramePr>
        <p:xfrm>
          <a:off x="563356" y="24343440"/>
          <a:ext cx="12799819" cy="7324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9952">
                  <a:extLst>
                    <a:ext uri="{9D8B030D-6E8A-4147-A177-3AD203B41FA5}">
                      <a16:colId xmlns:a16="http://schemas.microsoft.com/office/drawing/2014/main" val="4260693852"/>
                    </a:ext>
                  </a:extLst>
                </a:gridCol>
                <a:gridCol w="1998015">
                  <a:extLst>
                    <a:ext uri="{9D8B030D-6E8A-4147-A177-3AD203B41FA5}">
                      <a16:colId xmlns:a16="http://schemas.microsoft.com/office/drawing/2014/main" val="2636824405"/>
                    </a:ext>
                  </a:extLst>
                </a:gridCol>
                <a:gridCol w="1654600">
                  <a:extLst>
                    <a:ext uri="{9D8B030D-6E8A-4147-A177-3AD203B41FA5}">
                      <a16:colId xmlns:a16="http://schemas.microsoft.com/office/drawing/2014/main" val="4165073816"/>
                    </a:ext>
                  </a:extLst>
                </a:gridCol>
                <a:gridCol w="1744872">
                  <a:extLst>
                    <a:ext uri="{9D8B030D-6E8A-4147-A177-3AD203B41FA5}">
                      <a16:colId xmlns:a16="http://schemas.microsoft.com/office/drawing/2014/main" val="2653379563"/>
                    </a:ext>
                  </a:extLst>
                </a:gridCol>
                <a:gridCol w="2063866">
                  <a:extLst>
                    <a:ext uri="{9D8B030D-6E8A-4147-A177-3AD203B41FA5}">
                      <a16:colId xmlns:a16="http://schemas.microsoft.com/office/drawing/2014/main" val="2391234652"/>
                    </a:ext>
                  </a:extLst>
                </a:gridCol>
                <a:gridCol w="1498514">
                  <a:extLst>
                    <a:ext uri="{9D8B030D-6E8A-4147-A177-3AD203B41FA5}">
                      <a16:colId xmlns:a16="http://schemas.microsoft.com/office/drawing/2014/main" val="2296384043"/>
                    </a:ext>
                  </a:extLst>
                </a:gridCol>
              </a:tblGrid>
              <a:tr h="610050">
                <a:tc>
                  <a:txBody>
                    <a:bodyPr/>
                    <a:lstStyle/>
                    <a:p>
                      <a:pPr algn="l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Without CM</a:t>
                      </a:r>
                    </a:p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N=36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With CM</a:t>
                      </a:r>
                    </a:p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N=20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986666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effectLst/>
                        </a:rPr>
                        <a:t>Gender - Female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N=33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91.6%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N=18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90.0%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653455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effectLst/>
                        </a:rPr>
                        <a:t>Race - White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N=32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88.9%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N=17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85.0%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616682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effectLst/>
                        </a:rPr>
                        <a:t> 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Mean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SEM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Mean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SEM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242673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>
                          <a:effectLst/>
                        </a:rPr>
                        <a:t>Age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34.5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3.5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42.3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5.0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582596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CAPS-5 (PTSD)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29.4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1.1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32.7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957255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PCL-5 (PTSD)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43.5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2.4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47.5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2.6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827884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BDI (Depression)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27.3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1.7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26.9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2.6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520461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RRS - Reflection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12.0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0.7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11.0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3715849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RRS2 - Brooding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13.8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0.7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14.3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004786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Self Compassion 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28.6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1.4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29.0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98384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AAQ9 - Inflexibility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41.1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1.1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40.9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363628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ERQ - Reappraisal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24.6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1.3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24.6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877004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ERQ - Emotional Suppression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15.2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0.9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15.0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ns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769936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u="none" strike="noStrike">
                          <a:effectLst/>
                        </a:rPr>
                        <a:t>CTQ:               Emotional Abuse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8.3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0.7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19.2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0.5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&lt;.001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199782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b="1" u="none" strike="noStrike">
                          <a:effectLst/>
                        </a:rPr>
                        <a:t>Physical Abuse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7.1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0.3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13.2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0.9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&lt;.001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467453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b="1" u="none" strike="noStrike">
                          <a:effectLst/>
                        </a:rPr>
                        <a:t>Sexual Abuse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8.8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1.0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15.7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&lt;.001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6449925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b="1" u="none" strike="noStrike">
                          <a:effectLst/>
                        </a:rPr>
                        <a:t>Emotional Neglect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9.6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0.7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18.7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1.1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&lt;.001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32821"/>
                  </a:ext>
                </a:extLst>
              </a:tr>
              <a:tr h="305227">
                <a:tc>
                  <a:txBody>
                    <a:bodyPr/>
                    <a:lstStyle/>
                    <a:p>
                      <a:pPr algn="r" fontAlgn="t"/>
                      <a:r>
                        <a:rPr lang="en-US" sz="2400" b="1" u="none" strike="noStrike">
                          <a:effectLst/>
                        </a:rPr>
                        <a:t>Physical Neglect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7.8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u="none" strike="noStrike">
                          <a:effectLst/>
                        </a:rPr>
                        <a:t>0.5</a:t>
                      </a:r>
                      <a:endParaRPr lang="en-US" sz="24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12.7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0.9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&lt;.001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5" marR="485" marT="48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971811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2A37310F-D5C6-4281-961F-828D354BE05D}"/>
              </a:ext>
            </a:extLst>
          </p:cNvPr>
          <p:cNvSpPr txBox="1"/>
          <p:nvPr/>
        </p:nvSpPr>
        <p:spPr>
          <a:xfrm>
            <a:off x="32381874" y="30511993"/>
            <a:ext cx="59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Sphere: f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unctional anatomical region associated with 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rACC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2D546-4ED6-59B5-1EEF-56185F8C7635}"/>
              </a:ext>
            </a:extLst>
          </p:cNvPr>
          <p:cNvSpPr txBox="1"/>
          <p:nvPr/>
        </p:nvSpPr>
        <p:spPr>
          <a:xfrm>
            <a:off x="18667098" y="27608475"/>
            <a:ext cx="53949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D2D00-51D3-6B55-0F37-048E99BF37BD}"/>
              </a:ext>
            </a:extLst>
          </p:cNvPr>
          <p:cNvSpPr txBox="1"/>
          <p:nvPr/>
        </p:nvSpPr>
        <p:spPr>
          <a:xfrm>
            <a:off x="22202778" y="28130292"/>
            <a:ext cx="196481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500"/>
            </a:lvl1pPr>
          </a:lstStyle>
          <a:p>
            <a:r>
              <a:rPr lang="en-US"/>
              <a:t>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F8597-37AB-04EA-F801-FB1A7DB6E665}"/>
              </a:ext>
            </a:extLst>
          </p:cNvPr>
          <p:cNvSpPr txBox="1"/>
          <p:nvPr/>
        </p:nvSpPr>
        <p:spPr>
          <a:xfrm>
            <a:off x="22355178" y="29099304"/>
            <a:ext cx="19648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**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4FF56-A950-E305-5BC9-F4208DE88BCB}"/>
              </a:ext>
            </a:extLst>
          </p:cNvPr>
          <p:cNvSpPr txBox="1"/>
          <p:nvPr/>
        </p:nvSpPr>
        <p:spPr>
          <a:xfrm>
            <a:off x="22218396" y="28609036"/>
            <a:ext cx="196481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/>
              <a:t>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6DE3F-5EF0-827F-8D66-03CCCB8AAF25}"/>
              </a:ext>
            </a:extLst>
          </p:cNvPr>
          <p:cNvSpPr txBox="1"/>
          <p:nvPr/>
        </p:nvSpPr>
        <p:spPr>
          <a:xfrm>
            <a:off x="27707974" y="6108389"/>
            <a:ext cx="13229264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Adults with current and CM history had increased resting state FC within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sgACC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and between the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sgACC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than adults with current PTSD and no history of CM.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sgACC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is a node in the limbic network associated with negative affect, and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vmPFC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a node of the anterior DMN associated with self-referential procession and rumination, suggesting a possible neural mechanism of vulnerability in CM involving increased negativity in self referential processing.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CM history also showed decreased amygdala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rsFC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with rostral ACC, circuitry associated with emotional regulation, suggesting a possible mechanism of deficits in emotional regulation.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Rumination - Reflection was associated with increased connectivity within the DMN while Brooding was not.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Brooding correlated with depression but Reflection did not.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Correlation of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sgACC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rsFC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with Reflection (rather than Brooding) was not hypothesized, but suggests presence of increased negative bias even in “neutral” repetitive thinking.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This study is relatively small and future studies should investigate the relationship of CM,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sgACC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-DMN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rsFC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rACC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-amygdala and rumination / Brooding.</a:t>
            </a:r>
          </a:p>
        </p:txBody>
      </p:sp>
    </p:spTree>
    <p:extLst>
      <p:ext uri="{BB962C8B-B14F-4D97-AF65-F5344CB8AC3E}">
        <p14:creationId xmlns:p14="http://schemas.microsoft.com/office/powerpoint/2010/main" val="118679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231F20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LabArchives xmlns:xsi="http://www.w3.org/2001/XMLSchema-instance" xmlns:xsd="http://www.w3.org/2001/XMLSchema">
  <BaseUri>https://mynotebook.labarchives.com</BaseUri>
  <eid>MTIwLjl8NDI3MTg3LzkzL0VudHJ5UGFydC8xNjc4MTQ3MDM4fDMwNi45</eid>
  <version>1</version>
  <updated-at>2019-03-22T16:38:27-04:00</updated-at>
</LabArchives>
</file>

<file path=customXml/item2.xml><?xml version="1.0" encoding="utf-8"?>
<LabArchives xmlns:xsi="http://www.w3.org/2001/XMLSchema-instance" xmlns:xsd="http://www.w3.org/2001/XMLSchema">
  <BaseUri>https://mynotebook.labarchives.com</BaseUri>
  <eid>MTEwLjV8NDI3MTg3Lzg1L0VudHJ5UGFydC8xMzgzNDE0NDc2fDI4MC41</eid>
  <version>1</version>
  <updated-at>2019-03-18T13:30:01-04:00</updated-at>
</LabArchives>
</file>

<file path=customXml/item3.xml><?xml version="1.0" encoding="utf-8"?>
<LabArchives xmlns:xsi="http://www.w3.org/2001/XMLSchema-instance" xmlns:xsd="http://www.w3.org/2001/XMLSchema">
  <BaseUri>https://mynotebook.labarchives.com</BaseUri>
  <eid>MTE0LjR8NDI3MTg3Lzg4L0VudHJ5UGFydC8zNjQ2MzE4NDAxfDI5MC40</eid>
  <version>1</version>
  <updated-at>2019-03-21T14:51:56-04:00</updated-at>
</LabArchives>
</file>

<file path=customXml/item4.xml><?xml version="1.0" encoding="utf-8"?>
<LabArchives xmlns:xsi="http://www.w3.org/2001/XMLSchema-instance" xmlns:xsd="http://www.w3.org/2001/XMLSchema">
  <BaseUri>https://mynotebook.labarchives.com</BaseUri>
  <eid>NDQuMnw0Njc0ODcvMzQvRW50cnlQYXJ0LzE1MDMwNDk4NzR8MTEyLjE5OTk5OTk5OTk5OTk5</eid>
  <version>1</version>
  <updated-at>2019-06-27T12:33:49-04:00</updated-at>
</LabArchiv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activity xmlns="2272722f-9d6d-4b56-8862-092f67da1d94" xsi:nil="true"/>
    <_ip_UnifiedCompliancePolicyProperties xmlns="http://schemas.microsoft.com/sharepoint/v3" xsi:nil="true"/>
  </documentManagement>
</p:properties>
</file>

<file path=customXml/item6.xml><?xml version="1.0" encoding="utf-8"?>
<LabArchives xmlns:xsi="http://www.w3.org/2001/XMLSchema-instance" xmlns:xsd="http://www.w3.org/2001/XMLSchema">
  <BaseUri>https://mynotebook.labarchives.com</BaseUri>
  <eid>MTI0LjgwMDAwMDAwMDAwMDAxfDQ2NzQ4Ny85Ni9FbnRyeVBhcnQvMTAzOTA2MjQ5NHwzMTYuNzk5OTk5OTk5OTk5OTU=</eid>
  <version>1</version>
  <updated-at>2019-07-19T12:02:35-04:00</updated-at>
</LabArchives>
</file>

<file path=customXml/item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BF598407D8A544AC628B27F7320DC7" ma:contentTypeVersion="18" ma:contentTypeDescription="Create a new document." ma:contentTypeScope="" ma:versionID="97a44b237f27a062affc362ebc038d93">
  <xsd:schema xmlns:xsd="http://www.w3.org/2001/XMLSchema" xmlns:xs="http://www.w3.org/2001/XMLSchema" xmlns:p="http://schemas.microsoft.com/office/2006/metadata/properties" xmlns:ns1="http://schemas.microsoft.com/sharepoint/v3" xmlns:ns3="2272722f-9d6d-4b56-8862-092f67da1d94" xmlns:ns4="72cf510b-53ac-4b31-bb1f-ff0a381e9076" targetNamespace="http://schemas.microsoft.com/office/2006/metadata/properties" ma:root="true" ma:fieldsID="545089852aac55f684669b16047a03dd" ns1:_="" ns3:_="" ns4:_="">
    <xsd:import namespace="http://schemas.microsoft.com/sharepoint/v3"/>
    <xsd:import namespace="2272722f-9d6d-4b56-8862-092f67da1d94"/>
    <xsd:import namespace="72cf510b-53ac-4b31-bb1f-ff0a381e90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72722f-9d6d-4b56-8862-092f67da1d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4" nillable="true" ma:displayName="_activity" ma:hidden="true" ma:internalName="_activity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f510b-53ac-4b31-bb1f-ff0a381e907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8.xml><?xml version="1.0" encoding="utf-8"?>
<LabArchives xmlns:xsi="http://www.w3.org/2001/XMLSchema-instance" xmlns:xsd="http://www.w3.org/2001/XMLSchema">
  <BaseUri>https://mynotebook.labarchives.com</BaseUri>
  <eid>MTI3LjR8NDI3MTg3Lzk4L0VudHJ5UGFydC8xMzY2OTIyMDl8MzIzLjQ=</eid>
  <version>1</version>
  <updated-at>2019-03-26T11:36:54-04:00</updated-at>
</LabArchives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163AE-4C4E-4E37-BF7B-EFD5368A22BB}">
  <ds:schemaRefs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A94F15D-8FC1-45BB-B3CB-0BC5989B9A81}">
  <ds:schemaRefs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BE5C755-3D28-4B10-9B69-1F01FC12A02E}">
  <ds:schemaRefs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5861F515-B829-49A2-A112-6606AFA7B583}">
  <ds:schemaRefs>
    <ds:schemaRef ds:uri="http://www.w3.org/2001/XMLSchema"/>
  </ds:schemaRefs>
</ds:datastoreItem>
</file>

<file path=customXml/itemProps5.xml><?xml version="1.0" encoding="utf-8"?>
<ds:datastoreItem xmlns:ds="http://schemas.openxmlformats.org/officeDocument/2006/customXml" ds:itemID="{2D97D2F4-D63A-49F4-92BC-89D45914AD6F}">
  <ds:schemaRefs>
    <ds:schemaRef ds:uri="http://purl.org/dc/elements/1.1/"/>
    <ds:schemaRef ds:uri="72cf510b-53ac-4b31-bb1f-ff0a381e907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sharepoint/v3"/>
    <ds:schemaRef ds:uri="http://www.w3.org/XML/1998/namespace"/>
    <ds:schemaRef ds:uri="http://schemas.openxmlformats.org/package/2006/metadata/core-properties"/>
    <ds:schemaRef ds:uri="2272722f-9d6d-4b56-8862-092f67da1d94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AD80592F-21A7-4CBD-842E-30A9DE854CAA}">
  <ds:schemaRefs>
    <ds:schemaRef ds:uri="http://www.w3.org/2001/XMLSchema"/>
  </ds:schemaRefs>
</ds:datastoreItem>
</file>

<file path=customXml/itemProps7.xml><?xml version="1.0" encoding="utf-8"?>
<ds:datastoreItem xmlns:ds="http://schemas.openxmlformats.org/officeDocument/2006/customXml" ds:itemID="{1468F9DC-B63C-4850-A41D-89584EF6E9C5}">
  <ds:schemaRefs>
    <ds:schemaRef ds:uri="2272722f-9d6d-4b56-8862-092f67da1d94"/>
    <ds:schemaRef ds:uri="72cf510b-53ac-4b31-bb1f-ff0a381e907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8.xml><?xml version="1.0" encoding="utf-8"?>
<ds:datastoreItem xmlns:ds="http://schemas.openxmlformats.org/officeDocument/2006/customXml" ds:itemID="{2FDE7B69-A0B4-4933-A9DC-E742C6D0DB1C}">
  <ds:schemaRefs>
    <ds:schemaRef ds:uri="http://www.w3.org/2001/XMLSchema"/>
  </ds:schemaRefs>
</ds:datastoreItem>
</file>

<file path=customXml/itemProps9.xml><?xml version="1.0" encoding="utf-8"?>
<ds:datastoreItem xmlns:ds="http://schemas.openxmlformats.org/officeDocument/2006/customXml" ds:itemID="{E07F2DAC-AF7D-4021-AB45-80638FD583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db864bc-821c-4dd3-a9c9-5002b5129ec6}" enabled="1" method="Standard" siteId="{0b95a125-791c-4f0a-9f9e-99e36311750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1274</Words>
  <Application>Microsoft Macintosh PowerPoint</Application>
  <PresentationFormat>Custom</PresentationFormat>
  <Paragraphs>174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Roboto Mono Web</vt:lpstr>
      <vt:lpstr>Office Theme</vt:lpstr>
      <vt:lpstr>Prism 9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Research Study Presenter name, Associates and Collaborators</dc:title>
  <dc:creator>bbal</dc:creator>
  <cp:lastModifiedBy>Badola, Arushi</cp:lastModifiedBy>
  <cp:revision>2</cp:revision>
  <cp:lastPrinted>2023-04-11T20:05:46Z</cp:lastPrinted>
  <dcterms:created xsi:type="dcterms:W3CDTF">2013-07-30T11:46:00Z</dcterms:created>
  <dcterms:modified xsi:type="dcterms:W3CDTF">2025-09-09T04:17:30Z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2013-07-30T00:00:00Z</vt:filetime>
  </property>
  <property fmtid="{D5CDD505-2E9C-101B-9397-08002B2CF9AE}" pid="3" name="LastSaved">
    <vt:filetime>2013-07-30T00:00:00Z</vt:filetime>
  </property>
  <property fmtid="{D5CDD505-2E9C-101B-9397-08002B2CF9AE}" pid="4" name="ContentTypeId">
    <vt:lpwstr>0x01010051BF598407D8A544AC628B27F7320DC7</vt:lpwstr>
  </property>
</Properties>
</file>